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85" r:id="rId4"/>
    <p:sldId id="260" r:id="rId5"/>
    <p:sldId id="257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63" r:id="rId14"/>
    <p:sldId id="264" r:id="rId15"/>
    <p:sldId id="265" r:id="rId16"/>
    <p:sldId id="266" r:id="rId17"/>
    <p:sldId id="273" r:id="rId18"/>
    <p:sldId id="274" r:id="rId19"/>
    <p:sldId id="275" r:id="rId20"/>
    <p:sldId id="276" r:id="rId21"/>
    <p:sldId id="277" r:id="rId22"/>
    <p:sldId id="278" r:id="rId23"/>
    <p:sldId id="286" r:id="rId24"/>
    <p:sldId id="272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21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6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16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89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949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942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285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93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42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5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61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88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30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86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56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00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396135-9034-0C41-8D9C-CDA2E592C8EC}" type="datetimeFigureOut">
              <a:rPr lang="tr-TR" smtClean="0"/>
              <a:t>22.11.2024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DAD0C03-B3C7-DB4A-9E2C-8EAF3A15C4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87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B18689-4E5C-EEAF-AD96-55CF8599A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MASTOSİTOZ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539F4B-8B71-1048-7C83-71A0BFB99D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Prof. Dr. Salih AKSU</a:t>
            </a:r>
          </a:p>
          <a:p>
            <a:r>
              <a:rPr lang="tr-TR" dirty="0"/>
              <a:t>Hacettepe Üniversitesi</a:t>
            </a:r>
          </a:p>
          <a:p>
            <a:r>
              <a:rPr lang="tr-TR" dirty="0"/>
              <a:t>Erişkin Hematoloji Bl.</a:t>
            </a:r>
          </a:p>
        </p:txBody>
      </p:sp>
    </p:spTree>
    <p:extLst>
      <p:ext uri="{BB962C8B-B14F-4D97-AF65-F5344CB8AC3E}">
        <p14:creationId xmlns:p14="http://schemas.microsoft.com/office/powerpoint/2010/main" val="256540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3AA467-69FB-690B-A7CC-59F6FACB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MAST hücre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degranülasyonuna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yol açabilecek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8589BC-4C6F-C043-C66F-5A7742610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5" y="2133600"/>
            <a:ext cx="10990385" cy="47244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3. Alerjenler ve İmmünolojik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Gıda Alerjenleri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Fındık, deniz ürünleri, yumurta, süt ürünleri.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İnhalasyon Ajanları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Polen, toz akarları, küf sporları.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Lateks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Doğrudan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degranülasyonunu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tetikleyebilir.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4. Enfeksiyonlar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Viral Enfeksiyonlar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Influenza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rhinovirüs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gibi solunum yolu enfeksiyonları.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Bakteriyel Toksinler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Gram-negatif bakterilerin ürettiği toksinler (ör. endotoksinler).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5.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Hormonal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Adrenalin Eksikliği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stabilizasyonunda önemli bir hormon olan adrenalinin eksikliği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degranülasyonu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artırabilir.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Adet Döngüsü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Hormonal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dalgalanmalar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aktivitesini etkileyebilir.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18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EE5125-5B08-6C3D-0542-A939417D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MAST hücre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degranülasyonuna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yol açabilecek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7ABDF3-DFD5-FF0E-945D-423EC78F6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6. Psikolojik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Stres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Hem psikolojik hem de fiziksel stres durumu,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aktivasyonunu artırabilir.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Stres hormonları (ör. kortizol)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duyarlılığını değiştirebilir.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7. Egzersiz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Aşırı egzersiz veya fiziksel yorgunluk, anafilaksiye yol açan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degranülasyonu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tetikleyebilir.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Özellikle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egzersizle ilişkili anafilaksi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durumlarında rol oynar.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365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CB263C-00EA-3554-594A-AB740C4E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MAST hücre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degranülasyonuna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yol açabilecek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0BDDA2-4BD3-4295-4FE9-DC8E4DAC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107"/>
            <a:ext cx="10515600" cy="4724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8. Cerrahi ve Tıbbi İşlemler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Kan alma, cerrahi müdahaleler gibi işlemler mekanik travmaya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aktivasyonuna neden olabilir.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İntravenöz infüzyonlar ve invaziv girişimler dikkatle planlanmalıdır.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9. Diyet ve Besin Faktörleri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Histamin İçeren Gıdalar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Fermente yiyecekler (peynir, şarap, bira, salamura yiyecekler).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Doğrudan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Aktivasyonu Yapan Besinler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Çikolata, kahve, çilek gibi.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10. Diğer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Arı ve Böcek Sokmaları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aktivasyonu ve mediatör salınımını tetikler.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Sigara ve Hava Kirliliği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Kimyasal içerikleriyle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irritasyonu yaratabilir.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Alerjik Olmayan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Hiperreaktivite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Bazı bireylerde spesifik tetikleyicilere karşı aşırı yanıt.</a:t>
            </a:r>
          </a:p>
          <a:p>
            <a:pPr marL="914400" lvl="2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26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37A606-623C-2D8A-75DC-ABF037C2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Tanı ve Değerlendirme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2EAE7A-B273-27A9-AB73-75EDA411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055208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Morfolojik Bulgular: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infiltrasyonu (kemik iliği biyopsisi).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Boyama: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Giemsa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Toluidin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mavisi,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immünohistokimyası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Genetik Testler: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KIT D816V mutasyonu: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Allelik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yük ölçümü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belirler.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Laboratuvar Testleri: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914400" lvl="2" indent="0">
              <a:spcBef>
                <a:spcPts val="900"/>
              </a:spcBef>
              <a:buNone/>
            </a:pPr>
            <a:r>
              <a:rPr lang="tr-TR" sz="1800" dirty="0">
                <a:solidFill>
                  <a:srgbClr val="0E0E0E"/>
                </a:solidFill>
                <a:effectLst/>
                <a:latin typeface=".AppleSystemUIFont"/>
              </a:rPr>
              <a:t>• Serum </a:t>
            </a:r>
            <a:r>
              <a:rPr lang="tr-TR" sz="1800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sz="1800" dirty="0">
                <a:solidFill>
                  <a:srgbClr val="0E0E0E"/>
                </a:solidFill>
                <a:effectLst/>
                <a:latin typeface=".AppleSystemUIFont"/>
              </a:rPr>
              <a:t> ≥20 ng/</a:t>
            </a:r>
            <a:r>
              <a:rPr lang="tr-TR" sz="1800" dirty="0" err="1">
                <a:solidFill>
                  <a:srgbClr val="0E0E0E"/>
                </a:solidFill>
                <a:effectLst/>
                <a:latin typeface=".AppleSystemUIFont"/>
              </a:rPr>
              <a:t>mL</a:t>
            </a:r>
            <a:r>
              <a:rPr lang="tr-TR" sz="1800" dirty="0">
                <a:solidFill>
                  <a:srgbClr val="0E0E0E"/>
                </a:solidFill>
                <a:effectLst/>
                <a:latin typeface=".AppleSystemUIFont"/>
              </a:rPr>
              <a:t> (kronik yükselme).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tr-TR" sz="1800" dirty="0">
                <a:solidFill>
                  <a:srgbClr val="0E0E0E"/>
                </a:solidFill>
                <a:effectLst/>
                <a:latin typeface=".AppleSystemUIFont"/>
              </a:rPr>
              <a:t>• Tam kan sayımı ve organ fonksiyon testleri.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Kriterler: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WHO tanı kriterlerine göre majör ve minör kriterlerin karşılanması.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0696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C9E969-F979-F808-92AB-A7331E82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WHO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tanı kriterleri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C20C98-215B-F074-CA8C-A8CD1CC5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tanısı için 1 majör ve en az 1 minör kriter ya da 3 minör kriterin karşılanması gerekir</a:t>
            </a:r>
          </a:p>
          <a:p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Majör Kriter</a:t>
            </a:r>
            <a:endParaRPr lang="tr-TR" sz="200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Hücre İnfiltrasyonu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Kemik iliği biyopsisi veya diğer organ dokularında,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 kümelerinin gösterilmesi.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Kümeler genellikle ≥15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hücresinden oluşur.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Bu kümeler anormal hücre morfolojisi ve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immünohistokimyasal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boyalarla (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, CD117) doğrulanır.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84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3ACFBF-7F85-EF00-06C8-1288B76D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WHO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tanı kriterleri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FF06C7-6462-16D1-A6A9-99923A0C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168769"/>
            <a:ext cx="8761412" cy="4689231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Minör Kriterler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1.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Anormal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Morfolojisi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Kemik iliği veya diğer dokularda düzensiz şekilli (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fuziform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)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Normal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hücrelerine kıyasla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hipergranüler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yapı veya sitoplazmik düzensizlik gözlemlenir.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2.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KIT Gen Mutasyonu (D816V)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Kemik iliği, kan veya diğer organ dokularında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KIT D816V mutasyonunun moleküler düzeyde gösterimi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Bu mutasyon, klonal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proliferasyonunun temel genetik belirtecidir.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3.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CD2 ve/veya CD25 Ekspresyonu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Akım sitometrisi veya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immünohistokimya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ile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hücrelerinde normalde ekspresse olmayan CD2 ve CD25 yüzey belirteçlerinin varlığı.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4.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Serum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Seviyesi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Serum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düzeyinin sürekli olarak ≥20 ng/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olması.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Bu,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yükünü dolaylı olarak yansıtır ancak akut anafilaksi dışında sürekli yükseklik aranır.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34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115BDD-C737-EBEA-4F43-95AC5DD4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WHO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tanı kriterleri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C9E5B-F5CE-F8E6-3399-37A154E45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Klinik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Relevans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WHO kriterleri, özellikle sistemik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mastositozun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alt tiplerini ayırt etmede kullanılır.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Örneğin,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indolent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sistemik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mastositozda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genellikle sadece birkaç kriter karşılanırken,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agresif formda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veya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 lösemisinde çoğu kriter pozitiftir.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Ek İncelemeler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Kutanöz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mastositozda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bu kriterlerin tamamı her zaman geçerli olmayabilir; deri biyopsisi ve histopatolojik inceleme ön plandadır.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99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A5A466-3C75-68DA-E372-AB9F5730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prognostik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18ABC2-C4F7-8422-1AB3-C9C481BDE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108"/>
            <a:ext cx="10515600" cy="46188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1. Hastalığın Alt Tipi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Mastositozun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alt tipi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önemli ölçüde etkiler:</a:t>
            </a:r>
          </a:p>
          <a:p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İndolent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Sistemik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(ISM):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En iyi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Organ disfonksiyonu yoktur.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Hastaların çoğu uzun süre hayatta kalır ve semptomlar hafif seyirlidir.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Agresif Sistemik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(ASM):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daha kötüdür.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Organ disfonksiyonu (karaciğer, dalak, kemik iliği) sık görülür.</a:t>
            </a:r>
          </a:p>
          <a:p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Lösemi (MHL):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En kötü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Ortalama sağkalım süresi genellikle birkaç aydır.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oranı periferik kanda ve kemik iliğinde çok yüksektir (%20’den fazla).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SM-AHD (Sistemik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ve Hematolojik Neoplazi):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Diğer hematolojik malignitelerle birliktelik (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örn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 MDS, AML).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Hematolojik malignitenin tipi,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belirler.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925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EF35DA-AFF5-FC55-1405-FBD2034B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prognostik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E48A5D-7999-6442-3E8E-A7FB4864F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2. Genetik ve Moleküler Belirteçler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KIT Mutasyonları: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D816V Mutasyonu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hastalarının %80-90’ında bulunur.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Klonal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proliferasyonunun bir belirtecidir.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İndolent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formlarda daha düşük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allelik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yük; agresif formlarda yüksek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allelik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yük.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Diğer KIT Mutasyonları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Daha nadir görülür.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üzerinde farklı etkileri olabilir.</a:t>
            </a:r>
          </a:p>
          <a:p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Allelik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Yük: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KIT mutasyonunun klonal yükü arttıkça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kötüleşir.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Ek Genetik Değişiklikler: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 TET2, SRSF2, ASXL1 gibi genlerde mutasyonlar agresif seyir ve hematolojik malignite birlikteliği ile ilişkilidir.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454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FA15E4-3B75-86DB-A041-B208B4D6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prognostik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4D7655-7BBC-3C30-9147-948AEF3CD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708"/>
            <a:ext cx="10515600" cy="47712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3. Serum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Düzeyi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Düzeyin Sürekli Yüksekliği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Genellikle ≥20 ng/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yükü ve hastalık şiddetini yansıtır.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Yüksek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ve Organ Disfonksiyonu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ASM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MHL’de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çok yüksek düzeyler kötü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göstergesidir.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4. Organ Disfonksiyonu (C Kriterleri)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lvl="1"/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Kemik İliği Yetmezliği: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Pansitopeni, ciddi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infiltrasyonu.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ASM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MHL’de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sık görülür.</a:t>
            </a:r>
          </a:p>
          <a:p>
            <a:pPr lvl="1"/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Karaciğer ve Dalak: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Hepatomegali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splenomegali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portal hipertansiyon gelişimi.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Organ disfonksiyonu kötü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göstergesidir.</a:t>
            </a:r>
          </a:p>
          <a:p>
            <a:pPr lvl="1"/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Kemik Tutulumu: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Osteoporoz ve patolojik kırıklar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ISM’de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de görülebilir.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Osteoskleroz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ASM’de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daha sık görülür.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66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mor, ekran görüntüsü, renklilik, daire içeren bir resim&#10;&#10;Açıklama otomatik olarak oluşturuldu">
            <a:extLst>
              <a:ext uri="{FF2B5EF4-FFF2-40B4-BE49-F238E27FC236}">
                <a16:creationId xmlns:a16="http://schemas.microsoft.com/office/drawing/2014/main" id="{E095CB65-A943-D46A-C33B-9D2CD523F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" y="737201"/>
            <a:ext cx="12189278" cy="538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0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0F5801-DE8F-9EB5-7FBE-89B9AF7E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prognostik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C50DCF-982D-123F-EE7E-FC4961036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5. Klinik Belirtiler ve Anafilaksi Riski</a:t>
            </a:r>
            <a:br>
              <a:rPr lang="tr-TR" dirty="0">
                <a:solidFill>
                  <a:srgbClr val="0E0E0E"/>
                </a:solidFill>
                <a:effectLst/>
                <a:latin typeface=".AppleSystemUIFont"/>
              </a:rPr>
            </a:b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Anafilaksi Öyküsü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Daha fazla mediatör salınımı ve şiddetli semptomlarla ilişkilidir.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Semptom Şiddeti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Ciddi semptomlar agresif bir seyri işaret edebilir.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6. Yaş ve Demografik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Çocukluk Çağı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genellikle iyidir; çoğu vakada hastalık kendiliğinden geriler.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Erişkin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Sistemik tutulum ve kötü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riski daha yüksektir.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2065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B287E7-DF4C-DFCB-3D72-D69BE329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prognostik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1074DD-A74E-9F73-08F6-7413983BA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39814"/>
            <a:ext cx="11059633" cy="4818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7. Tedaviye Yanıt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Hedefe Yönelik Tedavi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KIT inhibitörlerine (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örn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midostaurin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avapritinib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) yanıt, özellikle KIT D816V mutasyonlu hastalarda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iyileştirebilir.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Destekleyici Tedavi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Osteoporoz yönetimi, semptom kontrolü gibi destekleyici yaklaşımlar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prognozu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iyileştirir ancak hastalık progresyonunu etkilemez.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8. Diğer Faktörler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Ek Maligniteler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Hematolojik neoplazi birlikteliği (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örn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 AML), sağkalımı ciddi şekilde kısaltır.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Mikroçevre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ve İnflamasyon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hücrelerinden salınan sitokinler, çevre dokuların zarar görmesine katkıda bulunabilir.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159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BD580E-DE53-4525-EFA8-610C07AF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Prognostik Skorlama Sistemleri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7FB6FA-C58D-4534-5D57-55BF34276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04707" cy="3867638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Bazı çalışmalar,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WHO kriterleri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, genetik bulgular ve klinik belirtiler kullanılarak prognostik modeller geliştirmiştir: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Mastocytosis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Prognostic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Score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(MPS)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 Klinik alt grup, KIT mutasyonu, organ disfonksiyonu gibi faktörleri değerlendirir.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3588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2C1BBB-9976-43B1-2B42-09A1F9F8C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457"/>
            <a:ext cx="12255694" cy="682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22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94DFE4-CDB9-B5FA-71C4-CE400A52A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Tedavi Yaklaşımları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77EC06-4BEE-44D1-2D6A-EA787F77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Semptomatik Yönetim: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H1 ve H2 reseptör antagonistleri.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Anti-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leukotrienler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stabilizatörleri.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Hedefe Yönelik Tedavi: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KIT D816V negatif: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İmatinib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KIT D816V pozitif: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Avapritinib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midostaurin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Destekleyici Tedavi: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Osteoporoz yönetimi (bifosfonatlar).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Anafilaksi için epinefrin.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İzlem: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düzeylerinin takibi ve organ disfonksiyonu değerlendirilmesi.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302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3903CF-A153-3D67-4F54-13D9ABEA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009F05-9D98-20DF-CA62-AB428F10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102100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hücrelerinin yalnızca deriyle sınırlı olduğu, sistemik organ tutulumu göstermeyen bir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formudur. Çocukluk çağında erişkinlere göre daha sık görülür ve genellikle kendini sınırlayan bir hastalık seyri gösterir.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Epidemiyoloji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Çocukluk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vakalarının yaklaşık %90’ını oluşturur.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Erkek ve kız çocuklarında eşit sıklıkta görülür.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Çoğu hasta ilk 2 yaşında tanı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329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69FF02-14A6-AE23-00F0-7F7450DB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Patogenezi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43CB05-E897-EC00-A13F-0BC3392B6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Hücre Birikimi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Ciltteki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hücrelerinin anormal proliferasyonu ve lokal birikimi.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Genetik Faktörler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KIT gen mutasyonları (özellikle D816V), vakaların bir kısmında saptanmıştır. Ancak çocukluk çağında daha düşük bir sıklıkta görülür.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Bağışıklık Düzenlemesi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Çevresel ve bağışıklık sistemine ait tetikleyiciler etkili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889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EDDA3E-E163-3E67-10DE-BB9E797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Klinik Alt Tipler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7C62-8812-B298-CCD8-8AAE15D9D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046"/>
            <a:ext cx="10515600" cy="470095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1.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Ürtiker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Pigmentoza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(UP)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KM’nin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en sık görülen formu.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Deride koyu renkli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makül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veya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papüller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Darier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Belirtisi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Lezyonların kaşınmasıyla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eritem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ve kabarıklık oluşumu.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2.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Telenjiektazi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Maküleris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Eruptiva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Perstans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(TMEP)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Daha nadir bir form.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İnce,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telenjiektatik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damarların görüldüğü düz lezyonlar.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3.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Diffüz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(DKM)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infiltrasyonunun yaygın olduğu, cildin tüm katmanlarını etkileyen ciddi bir form.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Deride ödem, kabarıklık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bül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oluşumu.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Yenidoğanlarda sık görülür.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4.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Masto-Sitoma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Tek bir nodüler lezyon.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Çocukluk çağında iyi seyirli, genellikle kendiliğinden geriler.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859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BA62F9-09AB-52A7-26E6-0B4259E7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Klinik 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9AB2DD-9485-924E-3CD5-06DBB6993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Kaşıntı ve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Flushing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mediatörlerinin (ör. histamin) salınımına bağlı.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Hiperpigmentasyon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Lezyonların deride koyu kahverengi renkte görünmesi.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Şiddetli Vakalar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Diffüz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formlarda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bül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ve ülserasyonlar oluşabilir.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497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81E5F-31BE-2E30-B7FA-24323201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Tanı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A0B8AA-355D-1E4C-E9D7-47F0FA53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4160715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Klinik Tanı: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Tipik lezyonların varlığı.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Darier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belirtisinin pozitif olması.</a:t>
            </a:r>
          </a:p>
          <a:p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Histopatoloji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Biyopsi Bulguları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Dermiste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 birikimi.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Toluidin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mavisi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ile boyamada yoğun granüllü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hücrelerinin gösterimi.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Laboratuvar Testleri: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Serum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Normal veya hafif yüksek olabilir.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KIT Mutasyonu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Çocuklarda nadir bulunur.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5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C8EDA0-71EF-764B-BE4F-8D128DA5F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361950"/>
            <a:ext cx="7772400" cy="592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41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8DAEC4-FD1A-3A13-F55C-4200A086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Tedavi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4B603E-7CEE-A9FE-AE24-7C1253F76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045"/>
            <a:ext cx="10515600" cy="470095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1.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Semptomatik Yönetim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Antihistaminikler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Kaşıntı ve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flushing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kontrolü.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Stabilizatörleri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Ketotifen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Topikal Kortikosteroidler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Lokal inflamasyonun azaltılması.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2.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Şiddetli Vakalar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Sistemik kortikosteroidler.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Diffüz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formda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bül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oluşumu varsa yara bakımı.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3.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Eğitim ve Önleme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Tetikleyicilerden kaçınma (ör. sürtünme, sıcaklık değişiklikleri, kimyasallar)</a:t>
            </a:r>
          </a:p>
          <a:p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Prognoz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Çocukluk çağı KM genellikle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iyi prognoza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sahiptir ve vakaların çoğu ergenlik dönemine kadar kendiliğinden geriler.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Erişkinlerde KM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ise nadir görülür ve sistemik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mastositoza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ilerleme riski taşır.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87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B031DB-F03B-AC22-D92E-F42D48E6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err="1">
                <a:effectLst/>
                <a:latin typeface=".AppleSystemUIFont"/>
              </a:rPr>
              <a:t>Mast</a:t>
            </a:r>
            <a:r>
              <a:rPr lang="tr-TR" sz="4400" b="1" dirty="0">
                <a:effectLst/>
                <a:latin typeface=".AppleSystemUIFont"/>
              </a:rPr>
              <a:t> Hücrelerinin Biyolojisi ve Fizyolojisi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F0A948-5695-63F5-77BB-7224056E2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227385"/>
            <a:ext cx="8761412" cy="451338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• </a:t>
            </a:r>
            <a:r>
              <a:rPr lang="tr-TR" sz="2800" b="1" dirty="0">
                <a:effectLst/>
                <a:latin typeface=".AppleSystemUIFont"/>
              </a:rPr>
              <a:t>Kökeni ve Gelişimi</a:t>
            </a:r>
            <a:r>
              <a:rPr lang="tr-TR" sz="2800" dirty="0"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Kemik iliği </a:t>
            </a:r>
            <a:r>
              <a:rPr lang="tr-TR" sz="2800" dirty="0" err="1">
                <a:effectLst/>
                <a:latin typeface=".AppleSystemUIFont"/>
              </a:rPr>
              <a:t>pluripotent</a:t>
            </a:r>
            <a:r>
              <a:rPr lang="tr-TR" sz="2800" dirty="0">
                <a:effectLst/>
                <a:latin typeface=".AppleSystemUIFont"/>
              </a:rPr>
              <a:t> </a:t>
            </a:r>
            <a:r>
              <a:rPr lang="tr-TR" sz="2800" dirty="0" err="1">
                <a:effectLst/>
                <a:latin typeface=".AppleSystemUIFont"/>
              </a:rPr>
              <a:t>progenitör</a:t>
            </a:r>
            <a:r>
              <a:rPr lang="tr-TR" sz="2800" dirty="0">
                <a:effectLst/>
                <a:latin typeface=".AppleSystemUIFont"/>
              </a:rPr>
              <a:t> hücrelerden farklılaşır.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Dolaşıma kararlı </a:t>
            </a:r>
            <a:r>
              <a:rPr lang="tr-TR" sz="2800" dirty="0" err="1">
                <a:effectLst/>
                <a:latin typeface=".AppleSystemUIFont"/>
              </a:rPr>
              <a:t>mast</a:t>
            </a:r>
            <a:r>
              <a:rPr lang="tr-TR" sz="2800" dirty="0">
                <a:effectLst/>
                <a:latin typeface=".AppleSystemUIFont"/>
              </a:rPr>
              <a:t> hücre </a:t>
            </a:r>
            <a:r>
              <a:rPr lang="tr-TR" sz="2800" dirty="0" err="1">
                <a:effectLst/>
                <a:latin typeface=".AppleSystemUIFont"/>
              </a:rPr>
              <a:t>progenitörleri</a:t>
            </a:r>
            <a:r>
              <a:rPr lang="tr-TR" sz="2800" dirty="0">
                <a:effectLst/>
                <a:latin typeface=".AppleSystemUIFont"/>
              </a:rPr>
              <a:t> salınır, dokularda sitokinlerin etkisi altında farklılaşır.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• </a:t>
            </a:r>
            <a:r>
              <a:rPr lang="tr-TR" sz="2800" b="1" dirty="0">
                <a:effectLst/>
                <a:latin typeface=".AppleSystemUIFont"/>
              </a:rPr>
              <a:t>Rolleri</a:t>
            </a:r>
            <a:r>
              <a:rPr lang="tr-TR" sz="2800" dirty="0"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İmmün yanıtın düzenlenmesi (doğal ve adaptif bağışıklık).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Histamin, </a:t>
            </a:r>
            <a:r>
              <a:rPr lang="tr-TR" sz="2800" dirty="0" err="1">
                <a:effectLst/>
                <a:latin typeface=".AppleSystemUIFont"/>
              </a:rPr>
              <a:t>heparin</a:t>
            </a:r>
            <a:r>
              <a:rPr lang="tr-TR" sz="2800" dirty="0">
                <a:effectLst/>
                <a:latin typeface=".AppleSystemUIFont"/>
              </a:rPr>
              <a:t> ve sitokin salınımıyla inflamatuar yanıt oluşturma.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Doku homeostazı ve rejenerasyonu.</a:t>
            </a:r>
          </a:p>
          <a:p>
            <a:pPr marL="0" indent="0">
              <a:buNone/>
            </a:pPr>
            <a:r>
              <a:rPr lang="tr-TR" sz="2800" b="1" dirty="0">
                <a:effectLst/>
                <a:latin typeface=".AppleSystemUIFont"/>
              </a:rPr>
              <a:t>Mediatörler:</a:t>
            </a:r>
            <a:endParaRPr lang="tr-TR" sz="2800" dirty="0">
              <a:effectLst/>
              <a:latin typeface=".AppleSystemUIFont"/>
            </a:endParaRPr>
          </a:p>
          <a:p>
            <a:pPr marL="0" indent="0">
              <a:buNone/>
            </a:pPr>
            <a:r>
              <a:rPr lang="tr-TR" sz="2800" dirty="0">
                <a:effectLst/>
                <a:latin typeface=".AppleSystemUIFont"/>
              </a:rPr>
              <a:t>	• </a:t>
            </a:r>
            <a:r>
              <a:rPr lang="tr-TR" sz="2800" dirty="0" err="1">
                <a:effectLst/>
                <a:latin typeface=".AppleSystemUIFont"/>
              </a:rPr>
              <a:t>Preformül</a:t>
            </a:r>
            <a:r>
              <a:rPr lang="tr-TR" sz="2800" dirty="0">
                <a:effectLst/>
                <a:latin typeface=".AppleSystemUIFont"/>
              </a:rPr>
              <a:t> mediatörler: Histamin, </a:t>
            </a:r>
            <a:r>
              <a:rPr lang="tr-TR" sz="2800" dirty="0" err="1">
                <a:effectLst/>
                <a:latin typeface=".AppleSystemUIFont"/>
              </a:rPr>
              <a:t>triptaz</a:t>
            </a:r>
            <a:r>
              <a:rPr lang="tr-TR" sz="2800" dirty="0">
                <a:effectLst/>
                <a:latin typeface=".AppleSystemUIFont"/>
              </a:rPr>
              <a:t>, </a:t>
            </a:r>
            <a:r>
              <a:rPr lang="tr-TR" sz="2800" dirty="0" err="1">
                <a:effectLst/>
                <a:latin typeface=".AppleSystemUIFont"/>
              </a:rPr>
              <a:t>heparin</a:t>
            </a:r>
            <a:r>
              <a:rPr lang="tr-TR" sz="2800" dirty="0"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Yeni sentezlenen mediatörler: Prostaglandinler, </a:t>
            </a:r>
            <a:r>
              <a:rPr lang="tr-TR" sz="2800" dirty="0" err="1">
                <a:effectLst/>
                <a:latin typeface=".AppleSystemUIFont"/>
              </a:rPr>
              <a:t>lökotrienler</a:t>
            </a:r>
            <a:r>
              <a:rPr lang="tr-TR" sz="2800" dirty="0">
                <a:effectLst/>
                <a:latin typeface=".AppleSystemUIFont"/>
              </a:rPr>
              <a:t>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Sitokinler ve kemokinler: TNF-</a:t>
            </a:r>
            <a:r>
              <a:rPr lang="el-GR" sz="2800" dirty="0">
                <a:effectLst/>
                <a:latin typeface=".AppleSystemUIFont"/>
              </a:rPr>
              <a:t>α, </a:t>
            </a:r>
            <a:r>
              <a:rPr lang="tr-TR" sz="2800" dirty="0">
                <a:effectLst/>
                <a:latin typeface=".AppleSystemUIFont"/>
              </a:rPr>
              <a:t>IL-4, IL-13.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08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6A1D4-67B8-B956-74B2-635BE238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err="1">
                <a:effectLst/>
                <a:latin typeface=".AppleSystemUIFont"/>
              </a:rPr>
              <a:t>Mastositozun</a:t>
            </a:r>
            <a:r>
              <a:rPr lang="tr-TR" sz="4400" b="1" dirty="0">
                <a:effectLst/>
                <a:latin typeface=".AppleSystemUIFont"/>
              </a:rPr>
              <a:t> Epidemiyolojisi ve Patogenezi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65F86F-7779-B658-4677-1F3DC952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091"/>
          </a:xfrm>
        </p:spPr>
        <p:txBody>
          <a:bodyPr>
            <a:normAutofit fontScale="85000" lnSpcReduction="20000"/>
          </a:bodyPr>
          <a:lstStyle/>
          <a:p>
            <a:r>
              <a:rPr lang="tr-TR" sz="2800" b="1" dirty="0">
                <a:effectLst/>
                <a:latin typeface=".AppleSystemUIFont"/>
              </a:rPr>
              <a:t>Epidemiyoloji:</a:t>
            </a:r>
            <a:endParaRPr lang="tr-TR" sz="2800" dirty="0"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Nadir hastalık; insidans 1/10.000-20.000.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Cinsiyet dağılımı: Erkek ve kadınlarda eşit.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Çocuklarda sıklıkla kutanöz; erişkinlerde sistemik formlar baskın.</a:t>
            </a:r>
          </a:p>
          <a:p>
            <a:r>
              <a:rPr lang="tr-TR" sz="2800" b="1" dirty="0">
                <a:effectLst/>
                <a:latin typeface=".AppleSystemUIFont"/>
              </a:rPr>
              <a:t>Patogenez:</a:t>
            </a:r>
            <a:endParaRPr lang="tr-TR" sz="2800" dirty="0"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</a:t>
            </a:r>
            <a:r>
              <a:rPr lang="tr-TR" sz="2800" b="1" dirty="0">
                <a:effectLst/>
                <a:latin typeface=".AppleSystemUIFont"/>
              </a:rPr>
              <a:t>Genetik Mutasyonlar</a:t>
            </a:r>
            <a:r>
              <a:rPr lang="tr-TR" sz="2800" dirty="0"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	• KIT </a:t>
            </a:r>
            <a:r>
              <a:rPr lang="tr-TR" sz="2800" dirty="0" err="1">
                <a:effectLst/>
                <a:latin typeface=".AppleSystemUIFont"/>
              </a:rPr>
              <a:t>proto-onkogeninde</a:t>
            </a:r>
            <a:r>
              <a:rPr lang="tr-TR" sz="2800" dirty="0">
                <a:effectLst/>
                <a:latin typeface=".AppleSystemUIFont"/>
              </a:rPr>
              <a:t> D816V mutasyonu (%90+ erişkin SM).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</a:t>
            </a:r>
            <a:r>
              <a:rPr lang="tr-TR" sz="2800" b="1" dirty="0">
                <a:effectLst/>
                <a:latin typeface=".AppleSystemUIFont"/>
              </a:rPr>
              <a:t>Klonal </a:t>
            </a:r>
            <a:r>
              <a:rPr lang="tr-TR" sz="2800" b="1" dirty="0" err="1">
                <a:effectLst/>
                <a:latin typeface=".AppleSystemUIFont"/>
              </a:rPr>
              <a:t>Mast</a:t>
            </a:r>
            <a:r>
              <a:rPr lang="tr-TR" sz="2800" b="1" dirty="0">
                <a:effectLst/>
                <a:latin typeface=".AppleSystemUIFont"/>
              </a:rPr>
              <a:t> Hücre Proliferasyonu</a:t>
            </a:r>
            <a:r>
              <a:rPr lang="tr-TR" sz="2800" dirty="0"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	• </a:t>
            </a:r>
            <a:r>
              <a:rPr lang="tr-TR" sz="2800" dirty="0" err="1">
                <a:effectLst/>
                <a:latin typeface=".AppleSystemUIFont"/>
              </a:rPr>
              <a:t>Onkogenik</a:t>
            </a:r>
            <a:r>
              <a:rPr lang="tr-TR" sz="2800" dirty="0">
                <a:effectLst/>
                <a:latin typeface=".AppleSystemUIFont"/>
              </a:rPr>
              <a:t> KIT aktivasyonu; bağımsız proliferasyon ve sitokin salınımı.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• </a:t>
            </a:r>
            <a:r>
              <a:rPr lang="tr-TR" sz="2800" b="1" dirty="0" err="1">
                <a:effectLst/>
                <a:latin typeface=".AppleSystemUIFont"/>
              </a:rPr>
              <a:t>Mikroçevre</a:t>
            </a:r>
            <a:r>
              <a:rPr lang="tr-TR" sz="2800" b="1" dirty="0">
                <a:effectLst/>
                <a:latin typeface=".AppleSystemUIFont"/>
              </a:rPr>
              <a:t> Etkileşimleri</a:t>
            </a:r>
            <a:r>
              <a:rPr lang="tr-TR" sz="2800" dirty="0"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800" dirty="0">
                <a:effectLst/>
                <a:latin typeface=".AppleSystemUIFont"/>
              </a:rPr>
              <a:t>		• Fibroblastlar ve endotel hücreleri aracılığıyla mediatör sinyalleşmesi.</a:t>
            </a:r>
          </a:p>
          <a:p>
            <a:pPr marL="0" indent="0">
              <a:spcBef>
                <a:spcPts val="900"/>
              </a:spcBef>
              <a:buNone/>
            </a:pPr>
            <a:endParaRPr lang="tr-TR" sz="2800" dirty="0"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endParaRPr lang="tr-TR" sz="2800" dirty="0"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375EAD-8353-2F2B-A8C0-916FC5D9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Klinik Alt Gruplar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7F00ED-EA8B-812F-5FDC-61051DB6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431"/>
            <a:ext cx="10515600" cy="475957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Kutanöz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(KM):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Sadece cildi etkiler; çocuklarda sık görülür.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Klinik alt tipler: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Ürtiker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Pigmentoza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Telenjiektazi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Maküleris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Eruptiva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Perstans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Sistemik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Mastositoz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(SM):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1.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İndolent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SM (ISM)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Hafif seyirli; organ disfonksiyonu yok.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2.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Agresif SM (ASM)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Organ disfonksiyonu mevcut (C kriterleri).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3.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Hücre Lösemi (MHL)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	• %20’den fazla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hücresi dolaşımda.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4. 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Diğer Alt Gruplar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: SM-AHD, SM-AML.</a:t>
            </a:r>
          </a:p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Kombinasyonlar: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dirty="0" err="1">
                <a:solidFill>
                  <a:srgbClr val="0E0E0E"/>
                </a:solidFill>
                <a:effectLst/>
                <a:latin typeface=".AppleSystemUIFont"/>
              </a:rPr>
              <a:t>SM’nin</a:t>
            </a:r>
            <a:r>
              <a:rPr lang="tr-TR" dirty="0">
                <a:solidFill>
                  <a:srgbClr val="0E0E0E"/>
                </a:solidFill>
                <a:effectLst/>
                <a:latin typeface=".AppleSystemUIFont"/>
              </a:rPr>
              <a:t> hematolojik neoplazilerle birlikteliği.</a:t>
            </a:r>
          </a:p>
          <a:p>
            <a:pPr marL="0" indent="0">
              <a:spcBef>
                <a:spcPts val="900"/>
              </a:spcBef>
              <a:buNone/>
            </a:pP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777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A4A05B-F298-2281-DD19-682DD2F9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Belirtiler ve Klinik Bulgular</a:t>
            </a:r>
            <a:endParaRPr lang="tr-TR" dirty="0">
              <a:solidFill>
                <a:srgbClr val="0E0E0E"/>
              </a:solidFill>
              <a:effectLst/>
              <a:latin typeface=".AppleSystemUIFon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5FCA71-1FF9-B5F3-FEE5-9FB1A55A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297723"/>
            <a:ext cx="8761412" cy="4560277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Mediatörle İlişkili Semptomlar:</a:t>
            </a:r>
            <a:endParaRPr lang="tr-TR" sz="200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Flushing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, kaşıntı, ürtiker.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Hipotansiyon, anafilaksi.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Gastrointestinal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şikayetler: Dispepsi, ishal.</a:t>
            </a:r>
          </a:p>
          <a:p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Organ Tutulumuyla İlgili Bulgular:</a:t>
            </a:r>
          </a:p>
          <a:p>
            <a:pPr marL="457200" lvl="1" indent="0"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Kemik iliği: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Sitopeniler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,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hiperselülerite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Karaciğer: Hepatomegali, fonksiyon bozukluğu.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Kemik: Osteoporoz,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osteoskleroz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.</a:t>
            </a:r>
          </a:p>
          <a:p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Triptaz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Artışı:</a:t>
            </a:r>
            <a:endParaRPr lang="tr-TR" sz="200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Klinik semptomlarla korelasyon.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64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72BE0E-9988-B494-6BB3-8BAB1C19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MAST hücre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degranülasyonuna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yol açabilecek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418DAA-AA70-7813-1D8E-43F6C40B8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1. Fiziksel Faktörler</a:t>
            </a:r>
            <a:endParaRPr lang="tr-TR" sz="200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Mekanik Uyarılar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	• Travma, sürtünme, masaj.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	• Deride “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Darier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belirtisi” görülebilir (ürtiker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pigmentoza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hastalarında lezyonun sürtülmesiyle kızarıklık ve kaşıntı).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Sıcaklık Değişiklikleri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	• Sıcak hava, soğuk hava, ani sıcaklık değişimleri.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Güneş Işığı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latin typeface=".AppleSystemUIFont"/>
              </a:rPr>
              <a:t>		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Direkt UV ışınları cilt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hücrelerini aktive edebilir.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84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A9B73F-089A-5962-7E1D-6E8BFFE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E0E0E"/>
                </a:solidFill>
                <a:latin typeface=".AppleSystemUIFont"/>
              </a:rPr>
              <a:t>M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astositozda MAST hücre </a:t>
            </a:r>
            <a:r>
              <a:rPr lang="tr-TR" b="1" dirty="0" err="1">
                <a:solidFill>
                  <a:srgbClr val="0E0E0E"/>
                </a:solidFill>
                <a:effectLst/>
                <a:latin typeface=".AppleSystemUIFont"/>
              </a:rPr>
              <a:t>degranülasyonuna</a:t>
            </a:r>
            <a:r>
              <a:rPr lang="tr-TR" b="1" dirty="0">
                <a:solidFill>
                  <a:srgbClr val="0E0E0E"/>
                </a:solidFill>
                <a:effectLst/>
                <a:latin typeface=".AppleSystemUIFont"/>
              </a:rPr>
              <a:t> yol açabilecek faktörler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5DA997-A8F0-C421-80AB-522E1F0B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203938"/>
            <a:ext cx="8761412" cy="4654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2. Kimyasal ve Farmakolojik Maddeler</a:t>
            </a:r>
            <a:endParaRPr lang="tr-TR" sz="200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İlaçlar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Opioidler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(morfine bağlı histamin salınımı).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Aspirin ve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NSAİİ’ler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Arachidonik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asit metabolizması üzerinden mediatör salınımını artırabilir.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Anestezik Ajanlar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 Genel anestezikler (ör.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sukcinilkolin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).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Radyokontrast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 Maddeler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 Özellikle iyotlu kontrastlar.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 err="1">
                <a:solidFill>
                  <a:srgbClr val="0E0E0E"/>
                </a:solidFill>
                <a:effectLst/>
                <a:latin typeface=".AppleSystemUIFont"/>
              </a:rPr>
              <a:t>Vankomisin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 “Kızarık adam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sendromu”na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yol açabilir.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Alkol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Direkt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mast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hücre aktivasyonuna neden olabilir.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• </a:t>
            </a:r>
            <a:r>
              <a:rPr lang="tr-TR" sz="2000" b="1" dirty="0">
                <a:solidFill>
                  <a:srgbClr val="0E0E0E"/>
                </a:solidFill>
                <a:effectLst/>
                <a:latin typeface=".AppleSystemUIFont"/>
              </a:rPr>
              <a:t>Besin Katkı Maddeleri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: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	• Monosodyum glutamat (MSG), sülfitler, </a:t>
            </a:r>
            <a:r>
              <a:rPr lang="tr-TR" sz="2000" dirty="0" err="1">
                <a:solidFill>
                  <a:srgbClr val="0E0E0E"/>
                </a:solidFill>
                <a:effectLst/>
                <a:latin typeface=".AppleSystemUIFont"/>
              </a:rPr>
              <a:t>tartrazin</a:t>
            </a:r>
            <a:r>
              <a:rPr lang="tr-TR" sz="2000" dirty="0">
                <a:solidFill>
                  <a:srgbClr val="0E0E0E"/>
                </a:solidFill>
                <a:effectLst/>
                <a:latin typeface=".AppleSystemUIFont"/>
              </a:rPr>
              <a:t> gibi maddeler.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9896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379</TotalTime>
  <Words>2399</Words>
  <Application>Microsoft Macintosh PowerPoint</Application>
  <PresentationFormat>Widescreen</PresentationFormat>
  <Paragraphs>302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.AppleSystemUIFont</vt:lpstr>
      <vt:lpstr>Arial</vt:lpstr>
      <vt:lpstr>Century Gothic</vt:lpstr>
      <vt:lpstr>Wingdings 3</vt:lpstr>
      <vt:lpstr>İyon Toplantı Odası</vt:lpstr>
      <vt:lpstr>MASTOSİTOZ</vt:lpstr>
      <vt:lpstr>PowerPoint Presentation</vt:lpstr>
      <vt:lpstr>PowerPoint Presentation</vt:lpstr>
      <vt:lpstr>Mast Hücrelerinin Biyolojisi ve Fizyolojisi</vt:lpstr>
      <vt:lpstr>Mastositozun Epidemiyolojisi ve Patogenezi</vt:lpstr>
      <vt:lpstr>Klinik Alt Gruplar</vt:lpstr>
      <vt:lpstr>Belirtiler ve Klinik Bulgular</vt:lpstr>
      <vt:lpstr>Mastositozda MAST hücre degranülasyonuna yol açabilecek faktörler</vt:lpstr>
      <vt:lpstr>Mastositozda MAST hücre degranülasyonuna yol açabilecek faktörler</vt:lpstr>
      <vt:lpstr>Mastositozda MAST hücre degranülasyonuna yol açabilecek faktörler</vt:lpstr>
      <vt:lpstr>Mastositozda MAST hücre degranülasyonuna yol açabilecek faktörler</vt:lpstr>
      <vt:lpstr>Mastositozda MAST hücre degranülasyonuna yol açabilecek faktörler</vt:lpstr>
      <vt:lpstr>Tanı ve Değerlendirme</vt:lpstr>
      <vt:lpstr>WHO mastositoz tanı kriterleri</vt:lpstr>
      <vt:lpstr>WHO mastositoz tanı kriterleri</vt:lpstr>
      <vt:lpstr>WHO mastositoz tanı kriterleri</vt:lpstr>
      <vt:lpstr>Mastositozda prognostik faktörler</vt:lpstr>
      <vt:lpstr>Mastositozda prognostik faktörler</vt:lpstr>
      <vt:lpstr>Mastositozda prognostik faktörler</vt:lpstr>
      <vt:lpstr>Mastositozda prognostik faktörler</vt:lpstr>
      <vt:lpstr>Mastositozda prognostik faktörler</vt:lpstr>
      <vt:lpstr>Prognostik Skorlama Sistemleri</vt:lpstr>
      <vt:lpstr>PowerPoint Presentation</vt:lpstr>
      <vt:lpstr>Tedavi Yaklaşımları</vt:lpstr>
      <vt:lpstr>Kutanöz Mastositoz</vt:lpstr>
      <vt:lpstr>Kutanöz Mastositoz Patogenezi</vt:lpstr>
      <vt:lpstr>Kutanöz Mastositoz Klinik Alt Tipler</vt:lpstr>
      <vt:lpstr>Kutanöz Mastositoz Klinik Bulgular</vt:lpstr>
      <vt:lpstr>Kutanöz Mastositoz Tanı</vt:lpstr>
      <vt:lpstr>Kutanöz Mastositoz Tedavi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MASTOSİTOZ</dc:title>
  <dc:creator>SALİH AKSU</dc:creator>
  <cp:lastModifiedBy>prof.Salih Aksu</cp:lastModifiedBy>
  <cp:revision>4</cp:revision>
  <dcterms:created xsi:type="dcterms:W3CDTF">2024-11-21T07:20:24Z</dcterms:created>
  <dcterms:modified xsi:type="dcterms:W3CDTF">2024-11-22T11:15:16Z</dcterms:modified>
</cp:coreProperties>
</file>